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60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07C5"/>
    <a:srgbClr val="230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21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orge%20Muchiri%20Njau\Downloads\Isolates_Data_2023-2024_06_12-Converted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Abstract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GB" sz="1400" b="1" dirty="0"/>
              <a:t>Number of E.coli isolates by sample source</a:t>
            </a:r>
          </a:p>
        </c:rich>
      </c:tx>
      <c:layout>
        <c:manualLayout>
          <c:xMode val="edge"/>
          <c:yMode val="edge"/>
          <c:x val="0.2465489603017429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544321955709386"/>
          <c:y val="0.18094555482711694"/>
          <c:w val="0.76830634692686339"/>
          <c:h val="0.5186966547223764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'[Isolates_Data_2023-2024_06_12-Converted (1).xlsx]Sheet1'!$A$1:$E$1</c:f>
              <c:strCache>
                <c:ptCount val="5"/>
                <c:pt idx="0">
                  <c:v>Urine</c:v>
                </c:pt>
                <c:pt idx="1">
                  <c:v>Wound</c:v>
                </c:pt>
                <c:pt idx="2">
                  <c:v>Blood</c:v>
                </c:pt>
                <c:pt idx="3">
                  <c:v>Tissue</c:v>
                </c:pt>
                <c:pt idx="4">
                  <c:v>Other(Catheter, ascitic, pleural, tracheal aspirates and sputum)</c:v>
                </c:pt>
              </c:strCache>
            </c:strRef>
          </c:cat>
          <c:val>
            <c:numRef>
              <c:f>'[Isolates_Data_2023-2024_06_12-Converted (1).xlsx]Sheet1'!$A$2:$E$2</c:f>
              <c:numCache>
                <c:formatCode>General</c:formatCode>
                <c:ptCount val="5"/>
                <c:pt idx="0">
                  <c:v>409</c:v>
                </c:pt>
                <c:pt idx="1">
                  <c:v>117</c:v>
                </c:pt>
                <c:pt idx="2">
                  <c:v>65</c:v>
                </c:pt>
                <c:pt idx="3">
                  <c:v>23</c:v>
                </c:pt>
                <c:pt idx="4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D6-4C7B-9556-CF4B90BA8921}"/>
            </c:ext>
          </c:extLst>
        </c:ser>
        <c:ser>
          <c:idx val="1"/>
          <c:order val="1"/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600665023846926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5D6-4C7B-9556-CF4B90BA89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'[Isolates_Data_2023-2024_06_12-Converted (1).xlsx]Sheet1'!$A$1:$E$1</c:f>
              <c:strCache>
                <c:ptCount val="5"/>
                <c:pt idx="0">
                  <c:v>Urine</c:v>
                </c:pt>
                <c:pt idx="1">
                  <c:v>Wound</c:v>
                </c:pt>
                <c:pt idx="2">
                  <c:v>Blood</c:v>
                </c:pt>
                <c:pt idx="3">
                  <c:v>Tissue</c:v>
                </c:pt>
                <c:pt idx="4">
                  <c:v>Other(Catheter, ascitic, pleural, tracheal aspirates and sputum)</c:v>
                </c:pt>
              </c:strCache>
            </c:strRef>
          </c:cat>
          <c:val>
            <c:numRef>
              <c:f>'[Isolates_Data_2023-2024_06_12-Converted (1).xlsx]Sheet1'!$A$3:$E$3</c:f>
              <c:numCache>
                <c:formatCode>0%</c:formatCode>
                <c:ptCount val="5"/>
                <c:pt idx="0" formatCode="0.00%">
                  <c:v>0.62633996937212866</c:v>
                </c:pt>
                <c:pt idx="1">
                  <c:v>0.17917304747320062</c:v>
                </c:pt>
                <c:pt idx="2">
                  <c:v>9.9540581929555894E-2</c:v>
                </c:pt>
                <c:pt idx="3">
                  <c:v>3.5222052067381319E-2</c:v>
                </c:pt>
                <c:pt idx="4">
                  <c:v>5.6661562021439509E-2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D6-4C7B-9556-CF4B90BA892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84604976"/>
        <c:axId val="184606640"/>
      </c:barChart>
      <c:catAx>
        <c:axId val="1846049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Specimen sources</a:t>
                </a:r>
              </a:p>
            </c:rich>
          </c:tx>
          <c:layout>
            <c:manualLayout>
              <c:xMode val="edge"/>
              <c:yMode val="edge"/>
              <c:x val="0.26974636043397904"/>
              <c:y val="0.891128876295093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606640"/>
        <c:crosses val="autoZero"/>
        <c:auto val="1"/>
        <c:lblAlgn val="ctr"/>
        <c:lblOffset val="100"/>
        <c:noMultiLvlLbl val="0"/>
      </c:catAx>
      <c:valAx>
        <c:axId val="1846066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/>
                  <a:t>Number</a:t>
                </a:r>
              </a:p>
            </c:rich>
          </c:tx>
          <c:layout>
            <c:manualLayout>
              <c:xMode val="edge"/>
              <c:yMode val="edge"/>
              <c:x val="3.1116450677765518E-2"/>
              <c:y val="0.35959178315741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604976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 sz="1300" dirty="0"/>
              <a:t>E. coli susceptibility patterns</a:t>
            </a:r>
            <a:endParaRPr lang="en-US" sz="1300" dirty="0"/>
          </a:p>
        </c:rich>
      </c:tx>
      <c:layout>
        <c:manualLayout>
          <c:xMode val="edge"/>
          <c:yMode val="edge"/>
          <c:x val="0.1597976631893616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045367878248119"/>
          <c:y val="0.17927437641723357"/>
          <c:w val="0.7866602003611618"/>
          <c:h val="0.365817844198046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Sheet1!$R$28</c:f>
              <c:strCache>
                <c:ptCount val="1"/>
                <c:pt idx="0">
                  <c:v>%R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Sheet1!$Q$29:$Q$42</c:f>
              <c:strCache>
                <c:ptCount val="14"/>
                <c:pt idx="0">
                  <c:v>Ampicillin</c:v>
                </c:pt>
                <c:pt idx="1">
                  <c:v>Cotrimoxazole</c:v>
                </c:pt>
                <c:pt idx="2">
                  <c:v>Cefuroxime</c:v>
                </c:pt>
                <c:pt idx="3">
                  <c:v>Ceftriaxone</c:v>
                </c:pt>
                <c:pt idx="4">
                  <c:v>Cefepime</c:v>
                </c:pt>
                <c:pt idx="5">
                  <c:v>Cefotaxime</c:v>
                </c:pt>
                <c:pt idx="6">
                  <c:v>Ciprofloxacin</c:v>
                </c:pt>
                <c:pt idx="7">
                  <c:v>Ceftazidime</c:v>
                </c:pt>
                <c:pt idx="8">
                  <c:v>Augmentin</c:v>
                </c:pt>
                <c:pt idx="9">
                  <c:v>Piperacillin /Tazobactam</c:v>
                </c:pt>
                <c:pt idx="10">
                  <c:v>Gentamicin</c:v>
                </c:pt>
                <c:pt idx="11">
                  <c:v>Meropenem</c:v>
                </c:pt>
                <c:pt idx="12">
                  <c:v>Amikacin</c:v>
                </c:pt>
                <c:pt idx="13">
                  <c:v>Nitrofurantoin</c:v>
                </c:pt>
              </c:strCache>
            </c:strRef>
          </c:cat>
          <c:val>
            <c:numRef>
              <c:f>Sheet1!$R$29:$R$42</c:f>
              <c:numCache>
                <c:formatCode>General</c:formatCode>
                <c:ptCount val="14"/>
                <c:pt idx="0">
                  <c:v>88</c:v>
                </c:pt>
                <c:pt idx="1">
                  <c:v>81</c:v>
                </c:pt>
                <c:pt idx="2">
                  <c:v>72</c:v>
                </c:pt>
                <c:pt idx="3">
                  <c:v>69</c:v>
                </c:pt>
                <c:pt idx="4">
                  <c:v>63</c:v>
                </c:pt>
                <c:pt idx="5">
                  <c:v>61</c:v>
                </c:pt>
                <c:pt idx="6">
                  <c:v>54</c:v>
                </c:pt>
                <c:pt idx="7">
                  <c:v>29</c:v>
                </c:pt>
                <c:pt idx="8">
                  <c:v>26</c:v>
                </c:pt>
                <c:pt idx="9">
                  <c:v>24</c:v>
                </c:pt>
                <c:pt idx="10">
                  <c:v>22</c:v>
                </c:pt>
                <c:pt idx="11">
                  <c:v>6</c:v>
                </c:pt>
                <c:pt idx="12">
                  <c:v>2</c:v>
                </c:pt>
                <c:pt idx="1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73-4CCD-939C-B785AE4571BD}"/>
            </c:ext>
          </c:extLst>
        </c:ser>
        <c:ser>
          <c:idx val="1"/>
          <c:order val="1"/>
          <c:tx>
            <c:strRef>
              <c:f>Sheet1!$S$28</c:f>
              <c:strCache>
                <c:ptCount val="1"/>
                <c:pt idx="0">
                  <c:v>%I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Sheet1!$Q$29:$Q$42</c:f>
              <c:strCache>
                <c:ptCount val="14"/>
                <c:pt idx="0">
                  <c:v>Ampicillin</c:v>
                </c:pt>
                <c:pt idx="1">
                  <c:v>Cotrimoxazole</c:v>
                </c:pt>
                <c:pt idx="2">
                  <c:v>Cefuroxime</c:v>
                </c:pt>
                <c:pt idx="3">
                  <c:v>Ceftriaxone</c:v>
                </c:pt>
                <c:pt idx="4">
                  <c:v>Cefepime</c:v>
                </c:pt>
                <c:pt idx="5">
                  <c:v>Cefotaxime</c:v>
                </c:pt>
                <c:pt idx="6">
                  <c:v>Ciprofloxacin</c:v>
                </c:pt>
                <c:pt idx="7">
                  <c:v>Ceftazidime</c:v>
                </c:pt>
                <c:pt idx="8">
                  <c:v>Augmentin</c:v>
                </c:pt>
                <c:pt idx="9">
                  <c:v>Piperacillin /Tazobactam</c:v>
                </c:pt>
                <c:pt idx="10">
                  <c:v>Gentamicin</c:v>
                </c:pt>
                <c:pt idx="11">
                  <c:v>Meropenem</c:v>
                </c:pt>
                <c:pt idx="12">
                  <c:v>Amikacin</c:v>
                </c:pt>
                <c:pt idx="13">
                  <c:v>Nitrofurantoin</c:v>
                </c:pt>
              </c:strCache>
            </c:strRef>
          </c:cat>
          <c:val>
            <c:numRef>
              <c:f>Sheet1!$S$29:$S$42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7</c:v>
                </c:pt>
                <c:pt idx="8">
                  <c:v>18</c:v>
                </c:pt>
                <c:pt idx="9">
                  <c:v>4</c:v>
                </c:pt>
                <c:pt idx="10">
                  <c:v>1</c:v>
                </c:pt>
                <c:pt idx="11">
                  <c:v>2</c:v>
                </c:pt>
                <c:pt idx="12">
                  <c:v>15</c:v>
                </c:pt>
                <c:pt idx="1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73-4CCD-939C-B785AE4571BD}"/>
            </c:ext>
          </c:extLst>
        </c:ser>
        <c:ser>
          <c:idx val="2"/>
          <c:order val="2"/>
          <c:tx>
            <c:strRef>
              <c:f>Sheet1!$T$28</c:f>
              <c:strCache>
                <c:ptCount val="1"/>
                <c:pt idx="0">
                  <c:v>%S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Sheet1!$Q$29:$Q$42</c:f>
              <c:strCache>
                <c:ptCount val="14"/>
                <c:pt idx="0">
                  <c:v>Ampicillin</c:v>
                </c:pt>
                <c:pt idx="1">
                  <c:v>Cotrimoxazole</c:v>
                </c:pt>
                <c:pt idx="2">
                  <c:v>Cefuroxime</c:v>
                </c:pt>
                <c:pt idx="3">
                  <c:v>Ceftriaxone</c:v>
                </c:pt>
                <c:pt idx="4">
                  <c:v>Cefepime</c:v>
                </c:pt>
                <c:pt idx="5">
                  <c:v>Cefotaxime</c:v>
                </c:pt>
                <c:pt idx="6">
                  <c:v>Ciprofloxacin</c:v>
                </c:pt>
                <c:pt idx="7">
                  <c:v>Ceftazidime</c:v>
                </c:pt>
                <c:pt idx="8">
                  <c:v>Augmentin</c:v>
                </c:pt>
                <c:pt idx="9">
                  <c:v>Piperacillin /Tazobactam</c:v>
                </c:pt>
                <c:pt idx="10">
                  <c:v>Gentamicin</c:v>
                </c:pt>
                <c:pt idx="11">
                  <c:v>Meropenem</c:v>
                </c:pt>
                <c:pt idx="12">
                  <c:v>Amikacin</c:v>
                </c:pt>
                <c:pt idx="13">
                  <c:v>Nitrofurantoin</c:v>
                </c:pt>
              </c:strCache>
            </c:strRef>
          </c:cat>
          <c:val>
            <c:numRef>
              <c:f>Sheet1!$T$29:$T$42</c:f>
              <c:numCache>
                <c:formatCode>General</c:formatCode>
                <c:ptCount val="14"/>
                <c:pt idx="0">
                  <c:v>12</c:v>
                </c:pt>
                <c:pt idx="1">
                  <c:v>19</c:v>
                </c:pt>
                <c:pt idx="2">
                  <c:v>26</c:v>
                </c:pt>
                <c:pt idx="3">
                  <c:v>30</c:v>
                </c:pt>
                <c:pt idx="4">
                  <c:v>37</c:v>
                </c:pt>
                <c:pt idx="5">
                  <c:v>38</c:v>
                </c:pt>
                <c:pt idx="6">
                  <c:v>45</c:v>
                </c:pt>
                <c:pt idx="7">
                  <c:v>64</c:v>
                </c:pt>
                <c:pt idx="8">
                  <c:v>56</c:v>
                </c:pt>
                <c:pt idx="9">
                  <c:v>72</c:v>
                </c:pt>
                <c:pt idx="10">
                  <c:v>77</c:v>
                </c:pt>
                <c:pt idx="11">
                  <c:v>92</c:v>
                </c:pt>
                <c:pt idx="12">
                  <c:v>83</c:v>
                </c:pt>
                <c:pt idx="13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73-4CCD-939C-B785AE4571B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133100063"/>
        <c:axId val="2120288879"/>
      </c:barChart>
      <c:catAx>
        <c:axId val="213310006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Antibiotics</a:t>
                </a:r>
              </a:p>
            </c:rich>
          </c:tx>
          <c:layout>
            <c:manualLayout>
              <c:xMode val="edge"/>
              <c:yMode val="edge"/>
              <c:x val="5.8584235827842918E-2"/>
              <c:y val="0.897653544030920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0288879"/>
        <c:crosses val="autoZero"/>
        <c:auto val="1"/>
        <c:lblAlgn val="ctr"/>
        <c:lblOffset val="100"/>
        <c:noMultiLvlLbl val="0"/>
      </c:catAx>
      <c:valAx>
        <c:axId val="2120288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Percentage</a:t>
                </a:r>
              </a:p>
            </c:rich>
          </c:tx>
          <c:layout>
            <c:manualLayout>
              <c:xMode val="edge"/>
              <c:yMode val="edge"/>
              <c:x val="0"/>
              <c:y val="0.197898970555643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3100063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20103800965069"/>
          <c:y val="0.18634308920838949"/>
          <c:w val="0.79716783171928274"/>
          <c:h val="0.5433529162095653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Sheet1!$A$1:$E$1</c:f>
              <c:strCache>
                <c:ptCount val="5"/>
                <c:pt idx="0">
                  <c:v>Urine</c:v>
                </c:pt>
                <c:pt idx="1">
                  <c:v>Wound</c:v>
                </c:pt>
                <c:pt idx="2">
                  <c:v>Blood</c:v>
                </c:pt>
                <c:pt idx="3">
                  <c:v>Tissue</c:v>
                </c:pt>
                <c:pt idx="4">
                  <c:v>Others</c:v>
                </c:pt>
              </c:strCache>
            </c:strRef>
          </c:cat>
          <c:val>
            <c:numRef>
              <c:f>Sheet1!$A$2:$E$2</c:f>
              <c:numCache>
                <c:formatCode>0%</c:formatCode>
                <c:ptCount val="5"/>
                <c:pt idx="0">
                  <c:v>0.27</c:v>
                </c:pt>
                <c:pt idx="1">
                  <c:v>0.31</c:v>
                </c:pt>
                <c:pt idx="2">
                  <c:v>0.23</c:v>
                </c:pt>
                <c:pt idx="3">
                  <c:v>0.17</c:v>
                </c:pt>
                <c:pt idx="4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AC-4648-A664-844736EEB0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5612879"/>
        <c:axId val="205621615"/>
      </c:barChart>
      <c:catAx>
        <c:axId val="20561287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/>
                  <a:t>Sample source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621615"/>
        <c:crosses val="autoZero"/>
        <c:auto val="1"/>
        <c:lblAlgn val="ctr"/>
        <c:lblOffset val="100"/>
        <c:noMultiLvlLbl val="0"/>
      </c:catAx>
      <c:valAx>
        <c:axId val="20562161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/>
                  <a:t>Percentage</a:t>
                </a:r>
              </a:p>
            </c:rich>
          </c:tx>
          <c:layout>
            <c:manualLayout>
              <c:xMode val="edge"/>
              <c:yMode val="edge"/>
              <c:x val="0"/>
              <c:y val="0.327840951516426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6128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0.14875</cdr:x>
      <cdr:y>0.03076</cdr:y>
    </cdr:from>
    <cdr:to>
      <cdr:x>1</cdr:x>
      <cdr:y>0.188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E72F01C-B211-4BBE-A54A-82F768E72E84}"/>
            </a:ext>
          </a:extLst>
        </cdr:cNvPr>
        <cdr:cNvSpPr txBox="1"/>
      </cdr:nvSpPr>
      <cdr:spPr>
        <a:xfrm xmlns:a="http://schemas.openxmlformats.org/drawingml/2006/main">
          <a:off x="487016" y="53043"/>
          <a:ext cx="2786942" cy="2711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>
            <a:defRPr sz="1862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r>
            <a:rPr lang="en-GB" sz="1400" b="1" i="0" u="none" strike="noStrike" baseline="0" dirty="0">
              <a:effectLst/>
            </a:rPr>
            <a:t>MDR percentage by sample source</a:t>
          </a:r>
          <a:endParaRPr lang="en-US" sz="14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71308"/>
            <a:ext cx="5829300" cy="334264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042853"/>
            <a:ext cx="5143500" cy="231806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8AAC5-C426-40A2-93B0-DE6B83E637F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5030-6AD0-4632-AD9E-195575B14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3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8AAC5-C426-40A2-93B0-DE6B83E637F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5030-6AD0-4632-AD9E-195575B14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68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393635"/>
            <a:ext cx="5915025" cy="39938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425250"/>
            <a:ext cx="5915025" cy="210026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8AAC5-C426-40A2-93B0-DE6B83E637F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5030-6AD0-4632-AD9E-195575B14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8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555875"/>
            <a:ext cx="291465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555875"/>
            <a:ext cx="291465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8AAC5-C426-40A2-93B0-DE6B83E637F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5030-6AD0-4632-AD9E-195575B14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287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11177"/>
            <a:ext cx="5915025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353628"/>
            <a:ext cx="2901255" cy="115347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507105"/>
            <a:ext cx="2901255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353628"/>
            <a:ext cx="2915543" cy="115347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507105"/>
            <a:ext cx="2915543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8AAC5-C426-40A2-93B0-DE6B83E637F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5030-6AD0-4632-AD9E-195575B14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27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8AAC5-C426-40A2-93B0-DE6B83E637F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5030-6AD0-4632-AD9E-195575B14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608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8AAC5-C426-40A2-93B0-DE6B83E637F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5030-6AD0-4632-AD9E-195575B14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59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0080"/>
            <a:ext cx="2211884" cy="224028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82397"/>
            <a:ext cx="3471863" cy="68230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880360"/>
            <a:ext cx="2211884" cy="53362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8AAC5-C426-40A2-93B0-DE6B83E637F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5030-6AD0-4632-AD9E-195575B14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35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0080"/>
            <a:ext cx="2211884" cy="224028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82397"/>
            <a:ext cx="3471863" cy="682307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880360"/>
            <a:ext cx="2211884" cy="53362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8AAC5-C426-40A2-93B0-DE6B83E637F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5030-6AD0-4632-AD9E-195575B14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232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8AAC5-C426-40A2-93B0-DE6B83E637F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5030-6AD0-4632-AD9E-195575B14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74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11175"/>
            <a:ext cx="1478756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11175"/>
            <a:ext cx="4350544" cy="813657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8AAC5-C426-40A2-93B0-DE6B83E637F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5030-6AD0-4632-AD9E-195575B14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133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11177"/>
            <a:ext cx="5915025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555875"/>
            <a:ext cx="5915025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898892"/>
            <a:ext cx="154305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8AAC5-C426-40A2-93B0-DE6B83E637F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898892"/>
            <a:ext cx="2314575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898892"/>
            <a:ext cx="154305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C5030-6AD0-4632-AD9E-195575B14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50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hart" Target="../charts/chart2.xml"/><Relationship Id="rId7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6.svg"/><Relationship Id="rId4" Type="http://schemas.openxmlformats.org/officeDocument/2006/relationships/chart" Target="../charts/chart3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BCA4BAB-FBAC-4F68-8332-6B6AED78A3B0}"/>
              </a:ext>
            </a:extLst>
          </p:cNvPr>
          <p:cNvSpPr txBox="1">
            <a:spLocks/>
          </p:cNvSpPr>
          <p:nvPr/>
        </p:nvSpPr>
        <p:spPr>
          <a:xfrm>
            <a:off x="0" y="1212318"/>
            <a:ext cx="6858000" cy="603230"/>
          </a:xfrm>
          <a:prstGeom prst="rect">
            <a:avLst/>
          </a:prstGeom>
        </p:spPr>
        <p:txBody>
          <a:bodyPr anchor="t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1200" b="1" dirty="0"/>
              <a:t>Teresia Nyaga</a:t>
            </a:r>
            <a:r>
              <a:rPr lang="en-GB" sz="1200" b="1" baseline="30000" dirty="0"/>
              <a:t>1,2 </a:t>
            </a:r>
            <a:r>
              <a:rPr lang="en-GB" sz="1200"/>
              <a:t>Microbiologist  Email</a:t>
            </a:r>
            <a:r>
              <a:rPr lang="en-GB" sz="1200" dirty="0"/>
              <a:t>: tkarimin@gmail.com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200" dirty="0"/>
              <a:t>Co-authors; Josiah Njeru</a:t>
            </a:r>
            <a:r>
              <a:rPr lang="en-GB" sz="1200" baseline="30000" dirty="0"/>
              <a:t>1</a:t>
            </a:r>
            <a:r>
              <a:rPr lang="en-GB" sz="1200" dirty="0"/>
              <a:t>, Susan Githii</a:t>
            </a:r>
            <a:r>
              <a:rPr lang="en-GB" sz="1200" baseline="30000" dirty="0"/>
              <a:t>1</a:t>
            </a:r>
            <a:r>
              <a:rPr lang="en-GB" sz="1200" dirty="0"/>
              <a:t>, </a:t>
            </a:r>
            <a:r>
              <a:rPr lang="en-GB" sz="1200" dirty="0" err="1"/>
              <a:t>Jedidah</a:t>
            </a:r>
            <a:r>
              <a:rPr lang="en-GB" sz="1200" dirty="0"/>
              <a:t> Kahura</a:t>
            </a:r>
            <a:r>
              <a:rPr lang="en-GB" sz="1200" baseline="30000" dirty="0"/>
              <a:t>1</a:t>
            </a:r>
            <a:r>
              <a:rPr lang="en-GB" sz="1200" dirty="0"/>
              <a:t>, George Muchiri</a:t>
            </a:r>
            <a:r>
              <a:rPr lang="en-GB" sz="1200" baseline="30000" dirty="0"/>
              <a:t>1</a:t>
            </a:r>
            <a:r>
              <a:rPr lang="en-GB" sz="1200" dirty="0"/>
              <a:t>,  Jennifer Njuhigu</a:t>
            </a:r>
            <a:r>
              <a:rPr lang="en-GB" sz="1200" baseline="30000" dirty="0"/>
              <a:t>1,2, </a:t>
            </a:r>
            <a:r>
              <a:rPr lang="en-GB" sz="1200" dirty="0"/>
              <a:t> Nelson  Akenga</a:t>
            </a:r>
            <a:r>
              <a:rPr lang="en-GB" sz="1200" baseline="30000" dirty="0"/>
              <a:t>3 </a:t>
            </a:r>
            <a:r>
              <a:rPr lang="en-GB" sz="1200" dirty="0"/>
              <a:t>, </a:t>
            </a:r>
            <a:r>
              <a:rPr lang="en-GB" sz="1200" dirty="0" err="1"/>
              <a:t>Jully</a:t>
            </a:r>
            <a:r>
              <a:rPr lang="en-GB" sz="1200" dirty="0"/>
              <a:t> Okonji</a:t>
            </a:r>
            <a:r>
              <a:rPr lang="en-GB" sz="1200" baseline="30000" dirty="0"/>
              <a:t>3,  </a:t>
            </a:r>
            <a:r>
              <a:rPr lang="en-US" sz="1200" dirty="0"/>
              <a:t>Joan </a:t>
            </a:r>
            <a:r>
              <a:rPr lang="en-US" sz="1200" dirty="0" err="1"/>
              <a:t>Maina</a:t>
            </a:r>
            <a:r>
              <a:rPr lang="en-GB" sz="1200" baseline="30000" dirty="0"/>
              <a:t>1</a:t>
            </a:r>
            <a:r>
              <a:rPr lang="en-US" sz="1200" dirty="0"/>
              <a:t> NPHL/KNPI,</a:t>
            </a:r>
            <a:r>
              <a:rPr lang="en-US" sz="1200" baseline="30000" dirty="0"/>
              <a:t> 2</a:t>
            </a:r>
            <a:r>
              <a:rPr lang="en-US" sz="1200" dirty="0"/>
              <a:t>ECHO </a:t>
            </a:r>
            <a:r>
              <a:rPr lang="en-US" sz="1200" baseline="30000" dirty="0"/>
              <a:t>3</a:t>
            </a:r>
            <a:r>
              <a:rPr lang="en-US" sz="1200" dirty="0"/>
              <a:t>APHL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LID4096" sz="1200" dirty="0">
              <a:solidFill>
                <a:srgbClr val="005B84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74F151B-B9EC-476B-98E6-2A2E636A117F}"/>
              </a:ext>
            </a:extLst>
          </p:cNvPr>
          <p:cNvSpPr txBox="1">
            <a:spLocks/>
          </p:cNvSpPr>
          <p:nvPr/>
        </p:nvSpPr>
        <p:spPr>
          <a:xfrm>
            <a:off x="0" y="1849940"/>
            <a:ext cx="3723861" cy="1744379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altLang="x-none" sz="1800" b="1" dirty="0"/>
              <a:t>Background</a:t>
            </a:r>
          </a:p>
          <a:p>
            <a:pPr marL="0" indent="0" algn="just">
              <a:buNone/>
            </a:pPr>
            <a:r>
              <a:rPr lang="en-US" altLang="x-none" sz="1400" dirty="0"/>
              <a:t>E. coli is a priority AMR pathogens, a key one health indicator organism and causes community and hospital acquired infections. Certain strains have developed resistance to antimicrobials. </a:t>
            </a:r>
            <a:r>
              <a:rPr lang="en-US" sz="1400" dirty="0"/>
              <a:t>Antimicrobial resistance (AMR) remains a major global health threat and is ranked among the top ten risks to human health. </a:t>
            </a:r>
            <a:r>
              <a:rPr lang="en-US" altLang="x-none" sz="1400" dirty="0">
                <a:latin typeface="San sherif"/>
              </a:rPr>
              <a:t>One in every six bacteria infections is caused by an antibiotic resistant bacteria.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x-none" sz="1400" dirty="0"/>
          </a:p>
          <a:p>
            <a:pPr marL="0" indent="0" algn="just">
              <a:buNone/>
            </a:pPr>
            <a:endParaRPr lang="en-US" sz="2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F468F5B-5607-4F51-A8C9-95AB9E6F75E3}"/>
              </a:ext>
            </a:extLst>
          </p:cNvPr>
          <p:cNvSpPr txBox="1">
            <a:spLocks/>
          </p:cNvSpPr>
          <p:nvPr/>
        </p:nvSpPr>
        <p:spPr>
          <a:xfrm>
            <a:off x="0" y="3995944"/>
            <a:ext cx="3529280" cy="1141429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dirty="0">
                <a:latin typeface="San sherif"/>
              </a:rPr>
              <a:t>Objective</a:t>
            </a:r>
          </a:p>
          <a:p>
            <a:pPr marL="0" indent="0" algn="just">
              <a:buNone/>
            </a:pPr>
            <a:r>
              <a:rPr lang="en-US" altLang="x-none" sz="1400" dirty="0">
                <a:latin typeface="San sherif"/>
              </a:rPr>
              <a:t>To determine the antimicrobial susceptibility profile of </a:t>
            </a:r>
            <a:r>
              <a:rPr lang="en-US" altLang="x-none" sz="1400" i="1" dirty="0">
                <a:latin typeface="San sherif"/>
              </a:rPr>
              <a:t>Escherichia coli </a:t>
            </a:r>
            <a:r>
              <a:rPr lang="en-US" altLang="x-none" sz="1400" dirty="0">
                <a:latin typeface="San sherif"/>
              </a:rPr>
              <a:t>isolates received in National Microbiology Reference Laboratory for retesting between 2022 and 2023</a:t>
            </a:r>
            <a:endParaRPr lang="en-GB" sz="1400" dirty="0">
              <a:latin typeface="San sherif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D43E0C-378A-44E6-8BCE-559EA3A93139}"/>
              </a:ext>
            </a:extLst>
          </p:cNvPr>
          <p:cNvSpPr txBox="1"/>
          <p:nvPr/>
        </p:nvSpPr>
        <p:spPr>
          <a:xfrm>
            <a:off x="2099133" y="6081058"/>
            <a:ext cx="1381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San sherif"/>
              </a:rPr>
              <a:t>CLSI, Kenya AMR surveillance strategy</a:t>
            </a:r>
            <a:endParaRPr lang="en-US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85B021-852E-472F-8F1F-37C28F252D54}"/>
              </a:ext>
            </a:extLst>
          </p:cNvPr>
          <p:cNvSpPr txBox="1"/>
          <p:nvPr/>
        </p:nvSpPr>
        <p:spPr>
          <a:xfrm>
            <a:off x="-10483" y="6416698"/>
            <a:ext cx="9376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12 AMR sites</a:t>
            </a: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393CA7F9-631B-411C-A241-9F6DD35387C9}"/>
              </a:ext>
            </a:extLst>
          </p:cNvPr>
          <p:cNvSpPr/>
          <p:nvPr/>
        </p:nvSpPr>
        <p:spPr>
          <a:xfrm>
            <a:off x="1118710" y="5516971"/>
            <a:ext cx="788913" cy="9483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San sherif"/>
            </a:endParaRPr>
          </a:p>
          <a:p>
            <a:r>
              <a:rPr lang="en-US" sz="1200" dirty="0">
                <a:latin typeface="San sherif"/>
              </a:rPr>
              <a:t>ID</a:t>
            </a:r>
          </a:p>
          <a:p>
            <a:r>
              <a:rPr lang="en-US" sz="1200" dirty="0">
                <a:latin typeface="San sherif"/>
              </a:rPr>
              <a:t>MALDI TOF MS</a:t>
            </a:r>
          </a:p>
          <a:p>
            <a:pPr algn="ctr"/>
            <a:endParaRPr lang="en-US" sz="1400" dirty="0">
              <a:latin typeface="San sherif"/>
            </a:endParaRPr>
          </a:p>
          <a:p>
            <a:pPr algn="ctr"/>
            <a:endParaRPr lang="en-GB" sz="1400" dirty="0"/>
          </a:p>
        </p:txBody>
      </p:sp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F3B0DCAE-A87D-476B-A093-DFE60207A18F}"/>
              </a:ext>
            </a:extLst>
          </p:cNvPr>
          <p:cNvSpPr/>
          <p:nvPr/>
        </p:nvSpPr>
        <p:spPr>
          <a:xfrm>
            <a:off x="2099133" y="5529743"/>
            <a:ext cx="1094507" cy="6108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San sherif"/>
              </a:rPr>
              <a:t>Bacteria not pathogenic at the site</a:t>
            </a:r>
            <a:endParaRPr lang="en-GB" sz="1200" dirty="0"/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5C459584-556A-4775-AC71-F4999D64F75C}"/>
              </a:ext>
            </a:extLst>
          </p:cNvPr>
          <p:cNvSpPr/>
          <p:nvPr/>
        </p:nvSpPr>
        <p:spPr>
          <a:xfrm>
            <a:off x="2194702" y="6481168"/>
            <a:ext cx="1146595" cy="5627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San sherif"/>
              </a:rPr>
              <a:t>Bacteria pathogenic at the site</a:t>
            </a:r>
            <a:endParaRPr lang="en-GB" sz="1200" dirty="0"/>
          </a:p>
        </p:txBody>
      </p:sp>
      <p:sp>
        <p:nvSpPr>
          <p:cNvPr id="18" name="Rounded Rectangle 10">
            <a:extLst>
              <a:ext uri="{FF2B5EF4-FFF2-40B4-BE49-F238E27FC236}">
                <a16:creationId xmlns:a16="http://schemas.microsoft.com/office/drawing/2014/main" id="{FC9BF41A-0A80-4CCF-9596-E9D4B5BDF64F}"/>
              </a:ext>
            </a:extLst>
          </p:cNvPr>
          <p:cNvSpPr/>
          <p:nvPr/>
        </p:nvSpPr>
        <p:spPr>
          <a:xfrm>
            <a:off x="1132019" y="6832830"/>
            <a:ext cx="922940" cy="3273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San sherif"/>
              </a:rPr>
              <a:t>AST  </a:t>
            </a:r>
            <a:r>
              <a:rPr lang="en-US" sz="1200" dirty="0" err="1">
                <a:latin typeface="San sherif"/>
              </a:rPr>
              <a:t>Vitek</a:t>
            </a:r>
            <a:endParaRPr lang="en-US" sz="1200" dirty="0">
              <a:latin typeface="San sherif"/>
            </a:endParaRPr>
          </a:p>
        </p:txBody>
      </p:sp>
      <p:sp>
        <p:nvSpPr>
          <p:cNvPr id="19" name="Rounded Rectangle 11">
            <a:extLst>
              <a:ext uri="{FF2B5EF4-FFF2-40B4-BE49-F238E27FC236}">
                <a16:creationId xmlns:a16="http://schemas.microsoft.com/office/drawing/2014/main" id="{FDEE22A2-6668-4AC6-BCE2-778082DD0D24}"/>
              </a:ext>
            </a:extLst>
          </p:cNvPr>
          <p:cNvSpPr/>
          <p:nvPr/>
        </p:nvSpPr>
        <p:spPr>
          <a:xfrm>
            <a:off x="73936" y="7149675"/>
            <a:ext cx="753375" cy="5185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Data analysis</a:t>
            </a:r>
          </a:p>
        </p:txBody>
      </p:sp>
      <p:sp>
        <p:nvSpPr>
          <p:cNvPr id="21" name="Right Arrow 13">
            <a:extLst>
              <a:ext uri="{FF2B5EF4-FFF2-40B4-BE49-F238E27FC236}">
                <a16:creationId xmlns:a16="http://schemas.microsoft.com/office/drawing/2014/main" id="{107B0765-ADB0-4F4A-A010-74B5651C4495}"/>
              </a:ext>
            </a:extLst>
          </p:cNvPr>
          <p:cNvSpPr/>
          <p:nvPr/>
        </p:nvSpPr>
        <p:spPr>
          <a:xfrm>
            <a:off x="1820292" y="5711904"/>
            <a:ext cx="360800" cy="1037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F737B61-A94E-483A-B782-E409CAD1E102}"/>
              </a:ext>
            </a:extLst>
          </p:cNvPr>
          <p:cNvSpPr txBox="1"/>
          <p:nvPr/>
        </p:nvSpPr>
        <p:spPr>
          <a:xfrm>
            <a:off x="793931" y="7265245"/>
            <a:ext cx="154802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Ms </a:t>
            </a:r>
            <a:r>
              <a:rPr lang="en-GB" sz="1200" dirty="0"/>
              <a:t>Excel</a:t>
            </a:r>
            <a:r>
              <a:rPr lang="en-GB" sz="1300" dirty="0"/>
              <a:t>, WHONET</a:t>
            </a:r>
            <a:endParaRPr lang="en-US" sz="13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D150700-1300-4F9B-9607-36D466718273}"/>
              </a:ext>
            </a:extLst>
          </p:cNvPr>
          <p:cNvSpPr txBox="1"/>
          <p:nvPr/>
        </p:nvSpPr>
        <p:spPr>
          <a:xfrm>
            <a:off x="-38503" y="5091411"/>
            <a:ext cx="1548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Methodology</a:t>
            </a: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3753C7F6-B2F6-4895-BFF3-C928D7A20224}"/>
              </a:ext>
            </a:extLst>
          </p:cNvPr>
          <p:cNvSpPr/>
          <p:nvPr/>
        </p:nvSpPr>
        <p:spPr>
          <a:xfrm rot="3176954" flipH="1">
            <a:off x="2105573" y="6656237"/>
            <a:ext cx="45719" cy="435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Up 31">
            <a:extLst>
              <a:ext uri="{FF2B5EF4-FFF2-40B4-BE49-F238E27FC236}">
                <a16:creationId xmlns:a16="http://schemas.microsoft.com/office/drawing/2014/main" id="{3F1A68DD-E38E-48A6-B2A4-B8BFCF7A8776}"/>
              </a:ext>
            </a:extLst>
          </p:cNvPr>
          <p:cNvSpPr/>
          <p:nvPr/>
        </p:nvSpPr>
        <p:spPr>
          <a:xfrm rot="18137163">
            <a:off x="992380" y="6805226"/>
            <a:ext cx="45719" cy="22850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Up 32">
            <a:extLst>
              <a:ext uri="{FF2B5EF4-FFF2-40B4-BE49-F238E27FC236}">
                <a16:creationId xmlns:a16="http://schemas.microsoft.com/office/drawing/2014/main" id="{17073F77-6F85-4D14-9880-06C2C65F55D5}"/>
              </a:ext>
            </a:extLst>
          </p:cNvPr>
          <p:cNvSpPr/>
          <p:nvPr/>
        </p:nvSpPr>
        <p:spPr>
          <a:xfrm rot="10559248" flipH="1">
            <a:off x="381583" y="6996635"/>
            <a:ext cx="77971" cy="12484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56372B3-674E-45A6-8167-1C2119D0D61D}"/>
              </a:ext>
            </a:extLst>
          </p:cNvPr>
          <p:cNvSpPr txBox="1"/>
          <p:nvPr/>
        </p:nvSpPr>
        <p:spPr>
          <a:xfrm>
            <a:off x="3884627" y="1881930"/>
            <a:ext cx="148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Results</a:t>
            </a:r>
          </a:p>
        </p:txBody>
      </p:sp>
      <p:graphicFrame>
        <p:nvGraphicFramePr>
          <p:cNvPr id="36" name="Content Placeholder 6">
            <a:extLst>
              <a:ext uri="{FF2B5EF4-FFF2-40B4-BE49-F238E27FC236}">
                <a16:creationId xmlns:a16="http://schemas.microsoft.com/office/drawing/2014/main" id="{616E241A-D747-4B41-B84D-95684F65EE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1363829"/>
              </p:ext>
            </p:extLst>
          </p:nvPr>
        </p:nvGraphicFramePr>
        <p:xfrm>
          <a:off x="3529280" y="2512855"/>
          <a:ext cx="3174623" cy="1939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601556AE-D4BA-431A-AE25-B9862BDFA977}"/>
              </a:ext>
            </a:extLst>
          </p:cNvPr>
          <p:cNvSpPr txBox="1"/>
          <p:nvPr/>
        </p:nvSpPr>
        <p:spPr>
          <a:xfrm>
            <a:off x="3732497" y="2234647"/>
            <a:ext cx="2862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653 /1931 (34 %) </a:t>
            </a:r>
            <a:r>
              <a:rPr lang="en-GB" sz="1600" i="1" dirty="0"/>
              <a:t>E. coli </a:t>
            </a:r>
            <a:r>
              <a:rPr lang="en-GB" sz="1600" dirty="0"/>
              <a:t>isolates</a:t>
            </a:r>
          </a:p>
        </p:txBody>
      </p: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710F8F77-F2CF-4AAE-B564-D34CD8F079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213996"/>
              </p:ext>
            </p:extLst>
          </p:nvPr>
        </p:nvGraphicFramePr>
        <p:xfrm>
          <a:off x="3543679" y="4506767"/>
          <a:ext cx="3251728" cy="2197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" name="Right Arrow 13">
            <a:extLst>
              <a:ext uri="{FF2B5EF4-FFF2-40B4-BE49-F238E27FC236}">
                <a16:creationId xmlns:a16="http://schemas.microsoft.com/office/drawing/2014/main" id="{02670D37-67BC-44F9-B1C3-F3C87DF7275D}"/>
              </a:ext>
            </a:extLst>
          </p:cNvPr>
          <p:cNvSpPr/>
          <p:nvPr/>
        </p:nvSpPr>
        <p:spPr>
          <a:xfrm rot="1489901">
            <a:off x="1850119" y="6477752"/>
            <a:ext cx="366912" cy="1067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BC00A3D-0738-4B62-9938-6652EFED668F}"/>
              </a:ext>
            </a:extLst>
          </p:cNvPr>
          <p:cNvSpPr/>
          <p:nvPr/>
        </p:nvSpPr>
        <p:spPr>
          <a:xfrm>
            <a:off x="106524" y="6734654"/>
            <a:ext cx="820676" cy="1913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/>
              <a:t>Biobankig</a:t>
            </a:r>
            <a:endParaRPr lang="en-US" sz="1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39B37D6-AC27-4570-8AB2-2B329F9C1D4A}"/>
              </a:ext>
            </a:extLst>
          </p:cNvPr>
          <p:cNvSpPr txBox="1"/>
          <p:nvPr/>
        </p:nvSpPr>
        <p:spPr>
          <a:xfrm>
            <a:off x="3238592" y="8338954"/>
            <a:ext cx="138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References</a:t>
            </a:r>
          </a:p>
        </p:txBody>
      </p:sp>
      <p:sp>
        <p:nvSpPr>
          <p:cNvPr id="48" name="Rounded Rectangle 3">
            <a:extLst>
              <a:ext uri="{FF2B5EF4-FFF2-40B4-BE49-F238E27FC236}">
                <a16:creationId xmlns:a16="http://schemas.microsoft.com/office/drawing/2014/main" id="{2694C888-3218-468A-A3F0-E3E942C1BD3A}"/>
              </a:ext>
            </a:extLst>
          </p:cNvPr>
          <p:cNvSpPr/>
          <p:nvPr/>
        </p:nvSpPr>
        <p:spPr>
          <a:xfrm>
            <a:off x="73937" y="5592134"/>
            <a:ext cx="832503" cy="761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/>
              <a:t>Isolates received at NMRL.</a:t>
            </a:r>
          </a:p>
        </p:txBody>
      </p:sp>
      <p:sp>
        <p:nvSpPr>
          <p:cNvPr id="49" name="Right Arrow 12">
            <a:extLst>
              <a:ext uri="{FF2B5EF4-FFF2-40B4-BE49-F238E27FC236}">
                <a16:creationId xmlns:a16="http://schemas.microsoft.com/office/drawing/2014/main" id="{22F9650D-DE22-42CC-8A4E-40FA1140E63A}"/>
              </a:ext>
            </a:extLst>
          </p:cNvPr>
          <p:cNvSpPr/>
          <p:nvPr/>
        </p:nvSpPr>
        <p:spPr>
          <a:xfrm>
            <a:off x="927199" y="5972974"/>
            <a:ext cx="208497" cy="699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0" name="Content Placeholder 3">
            <a:extLst>
              <a:ext uri="{FF2B5EF4-FFF2-40B4-BE49-F238E27FC236}">
                <a16:creationId xmlns:a16="http://schemas.microsoft.com/office/drawing/2014/main" id="{F2F66692-2AE2-41A0-AB43-79A527FF16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2783285"/>
              </p:ext>
            </p:extLst>
          </p:nvPr>
        </p:nvGraphicFramePr>
        <p:xfrm>
          <a:off x="3329666" y="6766823"/>
          <a:ext cx="3273958" cy="1724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7D3F224-BC58-43FC-8671-705545A305F8}"/>
              </a:ext>
            </a:extLst>
          </p:cNvPr>
          <p:cNvSpPr/>
          <p:nvPr/>
        </p:nvSpPr>
        <p:spPr>
          <a:xfrm>
            <a:off x="136335" y="475115"/>
            <a:ext cx="6467289" cy="715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/>
              <a:t>Antimicrobial Susceptibility Profile of </a:t>
            </a:r>
            <a:r>
              <a:rPr lang="en-US" b="1" i="1" dirty="0"/>
              <a:t>Escherichia coli</a:t>
            </a:r>
            <a:r>
              <a:rPr lang="en-US" b="1" dirty="0"/>
              <a:t> Isolates Received in National Microbiology Reference Laboratories (NMRL) for Retesting Between 2022 And 2023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2AFA20-0AB7-42FB-9311-84345D33962E}"/>
              </a:ext>
            </a:extLst>
          </p:cNvPr>
          <p:cNvSpPr txBox="1"/>
          <p:nvPr/>
        </p:nvSpPr>
        <p:spPr>
          <a:xfrm>
            <a:off x="57859" y="7725903"/>
            <a:ext cx="1968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Conclusion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818D3E-9B71-4E9B-B28A-D8F71F0A3557}"/>
              </a:ext>
            </a:extLst>
          </p:cNvPr>
          <p:cNvSpPr txBox="1"/>
          <p:nvPr/>
        </p:nvSpPr>
        <p:spPr>
          <a:xfrm>
            <a:off x="106524" y="7991551"/>
            <a:ext cx="31729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dirty="0">
                <a:latin typeface="San sherif"/>
              </a:rPr>
              <a:t>A significant number (28%) of </a:t>
            </a:r>
            <a:r>
              <a:rPr lang="en-GB" sz="1400" i="1" dirty="0">
                <a:latin typeface="San sherif"/>
              </a:rPr>
              <a:t>E.coli</a:t>
            </a:r>
            <a:r>
              <a:rPr lang="en-GB" sz="1400" dirty="0">
                <a:latin typeface="San sherif"/>
              </a:rPr>
              <a:t> strains are MDR. There is urgent need for Surveillance of AMR patterns ,judicious antibiotic use, effective infection control measures and m</a:t>
            </a:r>
            <a:r>
              <a:rPr lang="en-US" sz="1400" dirty="0" err="1">
                <a:latin typeface="Gill Sans MT" panose="020B0502020104020203" pitchFamily="34" charset="0"/>
              </a:rPr>
              <a:t>olecular</a:t>
            </a:r>
            <a:r>
              <a:rPr lang="en-US" sz="1400" dirty="0">
                <a:latin typeface="Gill Sans MT" panose="020B0502020104020203" pitchFamily="34" charset="0"/>
              </a:rPr>
              <a:t> characterization of isolates( PCR and genomics).</a:t>
            </a:r>
            <a:endParaRPr lang="en-US" sz="1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4E43DE4-B3B7-4C49-B063-53429F08D5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061" y="9016"/>
            <a:ext cx="1093648" cy="389045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A4AC89D-79CE-4ECB-997E-248C50C9E9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7413" y="9294446"/>
            <a:ext cx="1591440" cy="25112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77672BAA-D582-45AB-969F-4F81C94EFB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8393" y="9300924"/>
            <a:ext cx="726377" cy="244646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0BC9B10C-A593-498D-8277-D7C450EC2C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4797" y="9237701"/>
            <a:ext cx="497704" cy="3010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93E007-64B3-4F1F-85A0-D005C03405D1}"/>
              </a:ext>
            </a:extLst>
          </p:cNvPr>
          <p:cNvSpPr txBox="1"/>
          <p:nvPr/>
        </p:nvSpPr>
        <p:spPr>
          <a:xfrm>
            <a:off x="3193640" y="8664352"/>
            <a:ext cx="3510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buFont typeface="+mj-lt"/>
              <a:buAutoNum type="arabicPeriod"/>
            </a:pPr>
            <a:r>
              <a:rPr lang="en-US" sz="800" dirty="0"/>
              <a:t>Kariuki et al. (2022). Antimicrobial Resistance Rates and Surveillance in Sub-Saharan Africa: Where Are We Now? </a:t>
            </a:r>
            <a:r>
              <a:rPr lang="en-US" sz="800" i="1" dirty="0"/>
              <a:t>Infection and Drug Resistance</a:t>
            </a:r>
            <a:endParaRPr lang="en-US" sz="800" dirty="0"/>
          </a:p>
          <a:p>
            <a:pPr marL="228600" lvl="0" indent="-228600">
              <a:buFont typeface="+mj-lt"/>
              <a:buAutoNum type="arabicPeriod"/>
            </a:pPr>
            <a:r>
              <a:rPr lang="en-US" sz="800" dirty="0"/>
              <a:t>WHO. (2024). </a:t>
            </a:r>
            <a:r>
              <a:rPr lang="en-US" sz="800" i="1" dirty="0"/>
              <a:t>WHO Bacterial Priority Pathogens List 2024</a:t>
            </a:r>
            <a:endParaRPr lang="en-US" sz="800" dirty="0"/>
          </a:p>
          <a:p>
            <a:pPr marL="228600" lvl="0" indent="-228600">
              <a:buFont typeface="+mj-lt"/>
              <a:buAutoNum type="arabicPeriod"/>
            </a:pPr>
            <a:r>
              <a:rPr lang="en-US" sz="800" dirty="0"/>
              <a:t>Global antibiotic resistance surveillance report 2025</a:t>
            </a:r>
          </a:p>
        </p:txBody>
      </p:sp>
      <p:grpSp>
        <p:nvGrpSpPr>
          <p:cNvPr id="95" name="Group 6">
            <a:extLst>
              <a:ext uri="{FF2B5EF4-FFF2-40B4-BE49-F238E27FC236}">
                <a16:creationId xmlns:a16="http://schemas.microsoft.com/office/drawing/2014/main" id="{7CC05B58-5A88-43EA-ABFF-91A93608BEE2}"/>
              </a:ext>
            </a:extLst>
          </p:cNvPr>
          <p:cNvGrpSpPr/>
          <p:nvPr/>
        </p:nvGrpSpPr>
        <p:grpSpPr>
          <a:xfrm>
            <a:off x="4625879" y="69057"/>
            <a:ext cx="1589391" cy="339675"/>
            <a:chOff x="0" y="0"/>
            <a:chExt cx="4844835" cy="1683651"/>
          </a:xfrm>
        </p:grpSpPr>
        <p:sp>
          <p:nvSpPr>
            <p:cNvPr id="96" name="Freeform 7">
              <a:extLst>
                <a:ext uri="{FF2B5EF4-FFF2-40B4-BE49-F238E27FC236}">
                  <a16:creationId xmlns:a16="http://schemas.microsoft.com/office/drawing/2014/main" id="{439D24B7-0814-4CAB-93B5-5EBDED146CD3}"/>
                </a:ext>
              </a:extLst>
            </p:cNvPr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97" name="Group 8">
              <a:extLst>
                <a:ext uri="{FF2B5EF4-FFF2-40B4-BE49-F238E27FC236}">
                  <a16:creationId xmlns:a16="http://schemas.microsoft.com/office/drawing/2014/main" id="{EC756631-BDB7-4D09-8756-676AD72972B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138" name="Freeform 9">
                <a:extLst>
                  <a:ext uri="{FF2B5EF4-FFF2-40B4-BE49-F238E27FC236}">
                    <a16:creationId xmlns:a16="http://schemas.microsoft.com/office/drawing/2014/main" id="{635E0B18-26FB-4B34-95B6-4840F13707DD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98" name="Group 10">
              <a:extLst>
                <a:ext uri="{FF2B5EF4-FFF2-40B4-BE49-F238E27FC236}">
                  <a16:creationId xmlns:a16="http://schemas.microsoft.com/office/drawing/2014/main" id="{90DECDE7-C21F-4186-9399-656F43ABCE5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34" name="Freeform 11">
                <a:extLst>
                  <a:ext uri="{FF2B5EF4-FFF2-40B4-BE49-F238E27FC236}">
                    <a16:creationId xmlns:a16="http://schemas.microsoft.com/office/drawing/2014/main" id="{0332D72F-5F6F-49A8-8677-ED3B207DB20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5" name="Freeform 12">
                <a:extLst>
                  <a:ext uri="{FF2B5EF4-FFF2-40B4-BE49-F238E27FC236}">
                    <a16:creationId xmlns:a16="http://schemas.microsoft.com/office/drawing/2014/main" id="{936C43A9-9F05-4E6B-9F79-6C181EEB6BF2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6" name="Freeform 13">
                <a:extLst>
                  <a:ext uri="{FF2B5EF4-FFF2-40B4-BE49-F238E27FC236}">
                    <a16:creationId xmlns:a16="http://schemas.microsoft.com/office/drawing/2014/main" id="{FCEF7C38-EDE4-47C6-A384-A66E9C7175EA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7" name="Freeform 14">
                <a:extLst>
                  <a:ext uri="{FF2B5EF4-FFF2-40B4-BE49-F238E27FC236}">
                    <a16:creationId xmlns:a16="http://schemas.microsoft.com/office/drawing/2014/main" id="{6C16CC22-94D8-4B51-A328-D214988F298C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99" name="Group 15">
              <a:extLst>
                <a:ext uri="{FF2B5EF4-FFF2-40B4-BE49-F238E27FC236}">
                  <a16:creationId xmlns:a16="http://schemas.microsoft.com/office/drawing/2014/main" id="{48D68FA6-839F-4D6B-AEBA-51B62A8D212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29" name="Freeform 16">
                <a:extLst>
                  <a:ext uri="{FF2B5EF4-FFF2-40B4-BE49-F238E27FC236}">
                    <a16:creationId xmlns:a16="http://schemas.microsoft.com/office/drawing/2014/main" id="{ED3D3D20-A436-4D7E-AD6E-DC54548C885D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30" name="Freeform 17">
                <a:extLst>
                  <a:ext uri="{FF2B5EF4-FFF2-40B4-BE49-F238E27FC236}">
                    <a16:creationId xmlns:a16="http://schemas.microsoft.com/office/drawing/2014/main" id="{A18CF7D1-F4BA-4F97-B3D6-41021B6D8A8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31" name="Freeform 18">
                <a:extLst>
                  <a:ext uri="{FF2B5EF4-FFF2-40B4-BE49-F238E27FC236}">
                    <a16:creationId xmlns:a16="http://schemas.microsoft.com/office/drawing/2014/main" id="{B02C8BCF-FEE6-4010-B485-8F63D9E4C942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32" name="Freeform 19">
                <a:extLst>
                  <a:ext uri="{FF2B5EF4-FFF2-40B4-BE49-F238E27FC236}">
                    <a16:creationId xmlns:a16="http://schemas.microsoft.com/office/drawing/2014/main" id="{3E3EC723-830D-4B5C-A649-60911E42DB2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33" name="Freeform 20">
                <a:extLst>
                  <a:ext uri="{FF2B5EF4-FFF2-40B4-BE49-F238E27FC236}">
                    <a16:creationId xmlns:a16="http://schemas.microsoft.com/office/drawing/2014/main" id="{3DB35E2E-7190-4724-99A0-59D33ACFBBD2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00" name="Group 21">
              <a:extLst>
                <a:ext uri="{FF2B5EF4-FFF2-40B4-BE49-F238E27FC236}">
                  <a16:creationId xmlns:a16="http://schemas.microsoft.com/office/drawing/2014/main" id="{F9459421-35ED-4027-9A79-3F30A69518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124" name="Freeform 22">
                <a:extLst>
                  <a:ext uri="{FF2B5EF4-FFF2-40B4-BE49-F238E27FC236}">
                    <a16:creationId xmlns:a16="http://schemas.microsoft.com/office/drawing/2014/main" id="{AB9C6DCC-C33A-4A5C-8E8B-21B89908B5E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5" name="Freeform 23">
                <a:extLst>
                  <a:ext uri="{FF2B5EF4-FFF2-40B4-BE49-F238E27FC236}">
                    <a16:creationId xmlns:a16="http://schemas.microsoft.com/office/drawing/2014/main" id="{D6F6E094-0520-4291-A516-7D286B863126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6" name="Freeform 24">
                <a:extLst>
                  <a:ext uri="{FF2B5EF4-FFF2-40B4-BE49-F238E27FC236}">
                    <a16:creationId xmlns:a16="http://schemas.microsoft.com/office/drawing/2014/main" id="{5B5F7968-BD9A-488E-AE40-F9FE86E71E30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7" name="Freeform 25">
                <a:extLst>
                  <a:ext uri="{FF2B5EF4-FFF2-40B4-BE49-F238E27FC236}">
                    <a16:creationId xmlns:a16="http://schemas.microsoft.com/office/drawing/2014/main" id="{C45834E5-41B2-4CD5-97EB-AA5B858BC35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8" name="Freeform 26">
                <a:extLst>
                  <a:ext uri="{FF2B5EF4-FFF2-40B4-BE49-F238E27FC236}">
                    <a16:creationId xmlns:a16="http://schemas.microsoft.com/office/drawing/2014/main" id="{3B24367F-6C41-408E-BD9C-C046E4E9430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1" name="Group 27">
              <a:extLst>
                <a:ext uri="{FF2B5EF4-FFF2-40B4-BE49-F238E27FC236}">
                  <a16:creationId xmlns:a16="http://schemas.microsoft.com/office/drawing/2014/main" id="{5231F903-2E94-4392-AECC-C49FA36E04D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114" name="Freeform 28">
                <a:extLst>
                  <a:ext uri="{FF2B5EF4-FFF2-40B4-BE49-F238E27FC236}">
                    <a16:creationId xmlns:a16="http://schemas.microsoft.com/office/drawing/2014/main" id="{CBA72E40-9007-481C-A5FF-AC589ADA8566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15" name="Freeform 29">
                <a:extLst>
                  <a:ext uri="{FF2B5EF4-FFF2-40B4-BE49-F238E27FC236}">
                    <a16:creationId xmlns:a16="http://schemas.microsoft.com/office/drawing/2014/main" id="{01A9C917-E35F-406B-B912-C666355C62C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16" name="Freeform 30">
                <a:extLst>
                  <a:ext uri="{FF2B5EF4-FFF2-40B4-BE49-F238E27FC236}">
                    <a16:creationId xmlns:a16="http://schemas.microsoft.com/office/drawing/2014/main" id="{4B8B967A-6638-46F3-B5D4-9D678F12225E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17" name="Freeform 31">
                <a:extLst>
                  <a:ext uri="{FF2B5EF4-FFF2-40B4-BE49-F238E27FC236}">
                    <a16:creationId xmlns:a16="http://schemas.microsoft.com/office/drawing/2014/main" id="{B06FB7C8-5964-432A-B49A-26A92E5A556F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18" name="Freeform 32">
                <a:extLst>
                  <a:ext uri="{FF2B5EF4-FFF2-40B4-BE49-F238E27FC236}">
                    <a16:creationId xmlns:a16="http://schemas.microsoft.com/office/drawing/2014/main" id="{B5B9A480-7A35-4EBC-81CE-096D93297202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19" name="Freeform 33">
                <a:extLst>
                  <a:ext uri="{FF2B5EF4-FFF2-40B4-BE49-F238E27FC236}">
                    <a16:creationId xmlns:a16="http://schemas.microsoft.com/office/drawing/2014/main" id="{45F6E8E2-8EC8-4300-879C-B6CDFABC1C0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20" name="Freeform 34">
                <a:extLst>
                  <a:ext uri="{FF2B5EF4-FFF2-40B4-BE49-F238E27FC236}">
                    <a16:creationId xmlns:a16="http://schemas.microsoft.com/office/drawing/2014/main" id="{A19B6F68-9826-4C88-8AAF-690A8E62B9F0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21" name="Freeform 35">
                <a:extLst>
                  <a:ext uri="{FF2B5EF4-FFF2-40B4-BE49-F238E27FC236}">
                    <a16:creationId xmlns:a16="http://schemas.microsoft.com/office/drawing/2014/main" id="{75A93CC7-4369-4006-9BBC-E0B4E7C1DA84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22" name="Freeform 36">
                <a:extLst>
                  <a:ext uri="{FF2B5EF4-FFF2-40B4-BE49-F238E27FC236}">
                    <a16:creationId xmlns:a16="http://schemas.microsoft.com/office/drawing/2014/main" id="{A58113FF-0629-419E-8918-64E4DF151ACD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23" name="Freeform 37">
                <a:extLst>
                  <a:ext uri="{FF2B5EF4-FFF2-40B4-BE49-F238E27FC236}">
                    <a16:creationId xmlns:a16="http://schemas.microsoft.com/office/drawing/2014/main" id="{486455D3-580E-4DF2-BB72-E5C8ED2C5942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102" name="Group 38">
              <a:extLst>
                <a:ext uri="{FF2B5EF4-FFF2-40B4-BE49-F238E27FC236}">
                  <a16:creationId xmlns:a16="http://schemas.microsoft.com/office/drawing/2014/main" id="{6BBC651D-17A1-41E8-B54F-0273B6DF0C2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113" name="Freeform 39">
                <a:extLst>
                  <a:ext uri="{FF2B5EF4-FFF2-40B4-BE49-F238E27FC236}">
                    <a16:creationId xmlns:a16="http://schemas.microsoft.com/office/drawing/2014/main" id="{DA52A565-854F-4649-B512-2FC7589D167E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103" name="Group 40">
              <a:extLst>
                <a:ext uri="{FF2B5EF4-FFF2-40B4-BE49-F238E27FC236}">
                  <a16:creationId xmlns:a16="http://schemas.microsoft.com/office/drawing/2014/main" id="{BADE20F1-C025-4AA2-8893-8FFEC3AE419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109" name="Freeform 41">
                <a:extLst>
                  <a:ext uri="{FF2B5EF4-FFF2-40B4-BE49-F238E27FC236}">
                    <a16:creationId xmlns:a16="http://schemas.microsoft.com/office/drawing/2014/main" id="{4DAE97C9-B983-49D1-B757-5D92045A7AD4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0" name="Freeform 42">
                <a:extLst>
                  <a:ext uri="{FF2B5EF4-FFF2-40B4-BE49-F238E27FC236}">
                    <a16:creationId xmlns:a16="http://schemas.microsoft.com/office/drawing/2014/main" id="{60D40B40-08B0-4914-9A0C-6B80CD1B53B8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1" name="Freeform 43">
                <a:extLst>
                  <a:ext uri="{FF2B5EF4-FFF2-40B4-BE49-F238E27FC236}">
                    <a16:creationId xmlns:a16="http://schemas.microsoft.com/office/drawing/2014/main" id="{BD5F35E0-6708-4869-A2B8-8771F8090FB4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2" name="Freeform 44">
                <a:extLst>
                  <a:ext uri="{FF2B5EF4-FFF2-40B4-BE49-F238E27FC236}">
                    <a16:creationId xmlns:a16="http://schemas.microsoft.com/office/drawing/2014/main" id="{8629369E-EC9E-4185-8DF9-29904053BE7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4" name="Group 45">
              <a:extLst>
                <a:ext uri="{FF2B5EF4-FFF2-40B4-BE49-F238E27FC236}">
                  <a16:creationId xmlns:a16="http://schemas.microsoft.com/office/drawing/2014/main" id="{C7B7AA28-1A67-4AE1-8C2D-1AAFFE79CB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105" name="Freeform 46">
                <a:extLst>
                  <a:ext uri="{FF2B5EF4-FFF2-40B4-BE49-F238E27FC236}">
                    <a16:creationId xmlns:a16="http://schemas.microsoft.com/office/drawing/2014/main" id="{17DDA8A1-5A74-43ED-9E1C-2A653F8296A9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06" name="Freeform 47">
                <a:extLst>
                  <a:ext uri="{FF2B5EF4-FFF2-40B4-BE49-F238E27FC236}">
                    <a16:creationId xmlns:a16="http://schemas.microsoft.com/office/drawing/2014/main" id="{25C5F852-7A7D-4567-B782-D347DC1D9DA3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07" name="Freeform 48">
                <a:extLst>
                  <a:ext uri="{FF2B5EF4-FFF2-40B4-BE49-F238E27FC236}">
                    <a16:creationId xmlns:a16="http://schemas.microsoft.com/office/drawing/2014/main" id="{6F7A6D41-9F54-4000-98DE-37CBEF956A94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08" name="Freeform 49">
                <a:extLst>
                  <a:ext uri="{FF2B5EF4-FFF2-40B4-BE49-F238E27FC236}">
                    <a16:creationId xmlns:a16="http://schemas.microsoft.com/office/drawing/2014/main" id="{D094F03C-089A-4A2D-93D0-96788FAE3BD8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</p:spTree>
    <p:extLst>
      <p:ext uri="{BB962C8B-B14F-4D97-AF65-F5344CB8AC3E}">
        <p14:creationId xmlns:p14="http://schemas.microsoft.com/office/powerpoint/2010/main" val="1671038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</TotalTime>
  <Words>321</Words>
  <Application>Microsoft Office PowerPoint</Application>
  <PresentationFormat>Custom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Gill Sans MT</vt:lpstr>
      <vt:lpstr>San sherif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28</cp:revision>
  <dcterms:created xsi:type="dcterms:W3CDTF">2026-05-04T19:42:03Z</dcterms:created>
  <dcterms:modified xsi:type="dcterms:W3CDTF">2026-05-05T10:48:33Z</dcterms:modified>
</cp:coreProperties>
</file>